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  <p:sldMasterId id="2147483656" r:id="rId6"/>
    <p:sldMasterId id="2147483668" r:id="rId7"/>
    <p:sldMasterId id="2147483674" r:id="rId8"/>
  </p:sldMasterIdLst>
  <p:notesMasterIdLst>
    <p:notesMasterId r:id="rId20"/>
  </p:notesMasterIdLst>
  <p:sldIdLst>
    <p:sldId id="346" r:id="rId9"/>
    <p:sldId id="354" r:id="rId10"/>
    <p:sldId id="360" r:id="rId11"/>
    <p:sldId id="351" r:id="rId12"/>
    <p:sldId id="358" r:id="rId13"/>
    <p:sldId id="356" r:id="rId14"/>
    <p:sldId id="357" r:id="rId15"/>
    <p:sldId id="367" r:id="rId16"/>
    <p:sldId id="365" r:id="rId17"/>
    <p:sldId id="359" r:id="rId18"/>
    <p:sldId id="350" r:id="rId1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2282"/>
    <a:srgbClr val="753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53"/>
  </p:normalViewPr>
  <p:slideViewPr>
    <p:cSldViewPr snapToGrid="0">
      <p:cViewPr varScale="1">
        <p:scale>
          <a:sx n="118" d="100"/>
          <a:sy n="118" d="100"/>
        </p:scale>
        <p:origin x="1720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766573F-D624-4B8A-BA9C-553B555D5EB3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E9E86ED-4E3D-4099-A980-74012EE94E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25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E86ED-4E3D-4099-A980-74012EE94E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1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Notes....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E86ED-4E3D-4099-A980-74012EE94E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1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Notes....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E86ED-4E3D-4099-A980-74012EE94E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07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9E86ED-4E3D-4099-A980-74012EE94E9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9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2319016"/>
            <a:ext cx="7272808" cy="132600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3717032"/>
            <a:ext cx="6656784" cy="720080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pic>
        <p:nvPicPr>
          <p:cNvPr id="7" name="Picture 6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9" name="Picture 8" descr="Sask_Poly_GraphicElement_4_4C.png"/>
          <p:cNvPicPr>
            <a:picLocks noChangeAspect="1"/>
          </p:cNvPicPr>
          <p:nvPr userDrawn="1"/>
        </p:nvPicPr>
        <p:blipFill>
          <a:blip r:embed="rId3" cstate="print"/>
          <a:srcRect b="25010"/>
          <a:stretch>
            <a:fillRect/>
          </a:stretch>
        </p:blipFill>
        <p:spPr>
          <a:xfrm>
            <a:off x="0" y="4400960"/>
            <a:ext cx="9144000" cy="245704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2319016"/>
            <a:ext cx="7272808" cy="132600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3717032"/>
            <a:ext cx="6656784" cy="720080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pic>
        <p:nvPicPr>
          <p:cNvPr id="7" name="Picture 6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9" name="Picture 8" descr="Sask_Poly_GraphicElement_4_4C.png"/>
          <p:cNvPicPr>
            <a:picLocks noChangeAspect="1"/>
          </p:cNvPicPr>
          <p:nvPr userDrawn="1"/>
        </p:nvPicPr>
        <p:blipFill>
          <a:blip r:embed="rId3" cstate="print"/>
          <a:srcRect b="25010"/>
          <a:stretch>
            <a:fillRect/>
          </a:stretch>
        </p:blipFill>
        <p:spPr>
          <a:xfrm>
            <a:off x="0" y="4400960"/>
            <a:ext cx="9144000" cy="245704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96" y="773832"/>
            <a:ext cx="7797552" cy="1143000"/>
          </a:xfrm>
        </p:spPr>
        <p:txBody>
          <a:bodyPr lIns="0" tIns="0" rIns="0" bIns="0" anchor="t" anchorCtr="0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96" y="1772817"/>
            <a:ext cx="7797552" cy="3960440"/>
          </a:xfrm>
        </p:spPr>
        <p:txBody>
          <a:bodyPr lIns="0" tIns="0" rIns="0" bIns="0" numCol="1" spcCol="54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051720" y="2132856"/>
            <a:ext cx="7092280" cy="4725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7" y="2564904"/>
            <a:ext cx="6048673" cy="720079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3767" y="3429000"/>
            <a:ext cx="6010945" cy="977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7" name="Picture 6" descr="Sask_Poly_GraphicElement_4_4C_orange.png"/>
          <p:cNvPicPr>
            <a:picLocks noChangeAspect="1"/>
          </p:cNvPicPr>
          <p:nvPr userDrawn="1"/>
        </p:nvPicPr>
        <p:blipFill>
          <a:blip r:embed="rId3" cstate="print"/>
          <a:srcRect t="25883" r="2478" b="43100"/>
          <a:stretch>
            <a:fillRect/>
          </a:stretch>
        </p:blipFill>
        <p:spPr>
          <a:xfrm>
            <a:off x="683568" y="4869160"/>
            <a:ext cx="8460432" cy="198884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00" y="774000"/>
            <a:ext cx="7859216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00" y="1600200"/>
            <a:ext cx="376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456" y="1600200"/>
            <a:ext cx="376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2319016"/>
            <a:ext cx="7272808" cy="132600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3717032"/>
            <a:ext cx="6656784" cy="720080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pic>
        <p:nvPicPr>
          <p:cNvPr id="7" name="Picture 6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9" name="Picture 8" descr="Sask_Poly_GraphicElement_4_4C.png"/>
          <p:cNvPicPr>
            <a:picLocks noChangeAspect="1"/>
          </p:cNvPicPr>
          <p:nvPr userDrawn="1"/>
        </p:nvPicPr>
        <p:blipFill>
          <a:blip r:embed="rId3" cstate="print"/>
          <a:srcRect b="25010"/>
          <a:stretch>
            <a:fillRect/>
          </a:stretch>
        </p:blipFill>
        <p:spPr>
          <a:xfrm>
            <a:off x="0" y="4400960"/>
            <a:ext cx="9144000" cy="245704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96" y="773832"/>
            <a:ext cx="7797552" cy="1143000"/>
          </a:xfrm>
        </p:spPr>
        <p:txBody>
          <a:bodyPr lIns="0" tIns="0" rIns="0" bIns="0" anchor="t" anchorCtr="0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96" y="1772817"/>
            <a:ext cx="7797552" cy="3960440"/>
          </a:xfrm>
        </p:spPr>
        <p:txBody>
          <a:bodyPr lIns="0" tIns="0" rIns="0" bIns="0" numCol="1" spcCol="54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051720" y="2132856"/>
            <a:ext cx="7092280" cy="4725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7" y="2564904"/>
            <a:ext cx="6048673" cy="720079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3767" y="3429000"/>
            <a:ext cx="6010945" cy="977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7" name="Picture 6" descr="Sask_Poly_GraphicElement_4_4C_magenta.png"/>
          <p:cNvPicPr>
            <a:picLocks noChangeAspect="1"/>
          </p:cNvPicPr>
          <p:nvPr userDrawn="1"/>
        </p:nvPicPr>
        <p:blipFill>
          <a:blip r:embed="rId3" cstate="print"/>
          <a:srcRect t="25876" r="2465" b="43106"/>
          <a:stretch>
            <a:fillRect/>
          </a:stretch>
        </p:blipFill>
        <p:spPr>
          <a:xfrm>
            <a:off x="682463" y="4869078"/>
            <a:ext cx="8461537" cy="1988922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00" y="774000"/>
            <a:ext cx="7859216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00" y="1600200"/>
            <a:ext cx="376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456" y="1600200"/>
            <a:ext cx="376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96" y="773832"/>
            <a:ext cx="7797552" cy="1143000"/>
          </a:xfrm>
        </p:spPr>
        <p:txBody>
          <a:bodyPr lIns="0" tIns="0" rIns="0" bIns="0" anchor="t" anchorCtr="0">
            <a:noAutofit/>
          </a:bodyPr>
          <a:lstStyle>
            <a:lvl1pPr algn="l"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96" y="1772817"/>
            <a:ext cx="7797552" cy="3960440"/>
          </a:xfrm>
        </p:spPr>
        <p:txBody>
          <a:bodyPr lIns="0" tIns="0" rIns="0" bIns="0" numCol="1" spcCol="540000">
            <a:noAutofit/>
          </a:bodyPr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2319016"/>
            <a:ext cx="7272808" cy="132600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3717032"/>
            <a:ext cx="6656784" cy="720080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pic>
        <p:nvPicPr>
          <p:cNvPr id="7" name="Picture 6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9" name="Picture 8" descr="Sask_Poly_GraphicElement_4_4C.png"/>
          <p:cNvPicPr>
            <a:picLocks noChangeAspect="1"/>
          </p:cNvPicPr>
          <p:nvPr userDrawn="1"/>
        </p:nvPicPr>
        <p:blipFill>
          <a:blip r:embed="rId3" cstate="print"/>
          <a:srcRect b="25010"/>
          <a:stretch>
            <a:fillRect/>
          </a:stretch>
        </p:blipFill>
        <p:spPr>
          <a:xfrm>
            <a:off x="0" y="4400960"/>
            <a:ext cx="9144000" cy="245704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96" y="773832"/>
            <a:ext cx="7797552" cy="1143000"/>
          </a:xfrm>
        </p:spPr>
        <p:txBody>
          <a:bodyPr lIns="0" tIns="0" rIns="0" bIns="0" anchor="t" anchorCtr="0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96" y="1772817"/>
            <a:ext cx="7797552" cy="3960440"/>
          </a:xfrm>
        </p:spPr>
        <p:txBody>
          <a:bodyPr lIns="0" tIns="0" rIns="0" bIns="0" numCol="1" spcCol="54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051720" y="2132856"/>
            <a:ext cx="7092280" cy="4725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7" y="2564904"/>
            <a:ext cx="6048673" cy="720079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3767" y="3429000"/>
            <a:ext cx="6010945" cy="977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7" name="Picture 6" descr="Sask_Poly_GraphicElement_4_4C_blue.png"/>
          <p:cNvPicPr>
            <a:picLocks noChangeAspect="1"/>
          </p:cNvPicPr>
          <p:nvPr userDrawn="1"/>
        </p:nvPicPr>
        <p:blipFill>
          <a:blip r:embed="rId3" cstate="print"/>
          <a:srcRect t="25876" r="2465" b="43106"/>
          <a:stretch>
            <a:fillRect/>
          </a:stretch>
        </p:blipFill>
        <p:spPr>
          <a:xfrm>
            <a:off x="682470" y="4869083"/>
            <a:ext cx="8461530" cy="1988917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00" y="774000"/>
            <a:ext cx="7859216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00" y="1600200"/>
            <a:ext cx="376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456" y="1600200"/>
            <a:ext cx="376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051720" y="2132856"/>
            <a:ext cx="7092280" cy="4725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7" y="2564904"/>
            <a:ext cx="6048673" cy="720079"/>
          </a:xfrm>
        </p:spPr>
        <p:txBody>
          <a:bodyPr anchor="t"/>
          <a:lstStyle>
            <a:lvl1pPr algn="l">
              <a:defRPr sz="4000" b="1" cap="none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3767" y="3429000"/>
            <a:ext cx="6010945" cy="977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11" name="Picture 10" descr="Sask_Poly_GraphicElement_4_4C.png"/>
          <p:cNvPicPr>
            <a:picLocks noChangeAspect="1"/>
          </p:cNvPicPr>
          <p:nvPr userDrawn="1"/>
        </p:nvPicPr>
        <p:blipFill>
          <a:blip r:embed="rId3" cstate="print"/>
          <a:srcRect t="25883" r="2478" b="43100"/>
          <a:stretch>
            <a:fillRect/>
          </a:stretch>
        </p:blipFill>
        <p:spPr>
          <a:xfrm>
            <a:off x="683568" y="4869160"/>
            <a:ext cx="8460432" cy="198884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00" y="774000"/>
            <a:ext cx="7859216" cy="11430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00" y="1600200"/>
            <a:ext cx="37620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456" y="1600200"/>
            <a:ext cx="3762000" cy="4525963"/>
          </a:xfr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5616" y="2319016"/>
            <a:ext cx="7272808" cy="1326008"/>
          </a:xfrm>
        </p:spPr>
        <p:txBody>
          <a:bodyPr wrap="square" lIns="0" tIns="0" rIns="0" bIns="0" anchor="t" anchorCtr="0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15616" y="3717032"/>
            <a:ext cx="6656784" cy="720080"/>
          </a:xfrm>
        </p:spPr>
        <p:txBody>
          <a:bodyPr wrap="none" lIns="0" tIns="0" rIns="0" bIns="0"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pic>
        <p:nvPicPr>
          <p:cNvPr id="7" name="Picture 6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9" name="Picture 8" descr="Sask_Poly_GraphicElement_4_4C.png"/>
          <p:cNvPicPr>
            <a:picLocks noChangeAspect="1"/>
          </p:cNvPicPr>
          <p:nvPr userDrawn="1"/>
        </p:nvPicPr>
        <p:blipFill>
          <a:blip r:embed="rId3" cstate="print"/>
          <a:srcRect b="25010"/>
          <a:stretch>
            <a:fillRect/>
          </a:stretch>
        </p:blipFill>
        <p:spPr>
          <a:xfrm>
            <a:off x="0" y="4400960"/>
            <a:ext cx="9144000" cy="2457040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896" y="773832"/>
            <a:ext cx="7797552" cy="1143000"/>
          </a:xfrm>
        </p:spPr>
        <p:txBody>
          <a:bodyPr lIns="0" tIns="0" rIns="0" bIns="0" anchor="t" anchorCtr="0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6896" y="1772817"/>
            <a:ext cx="7797552" cy="3960440"/>
          </a:xfrm>
        </p:spPr>
        <p:txBody>
          <a:bodyPr lIns="0" tIns="0" rIns="0" bIns="0" numCol="1" spcCol="540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051720" y="2132856"/>
            <a:ext cx="7092280" cy="47251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7" y="2564904"/>
            <a:ext cx="6048673" cy="720079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3767" y="3429000"/>
            <a:ext cx="6010945" cy="977900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 descr="Saskatchewan_Polytechnic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67545" y="548680"/>
            <a:ext cx="2263145" cy="1167234"/>
          </a:xfrm>
          <a:prstGeom prst="rect">
            <a:avLst/>
          </a:prstGeom>
        </p:spPr>
      </p:pic>
      <p:pic>
        <p:nvPicPr>
          <p:cNvPr id="11" name="Picture 10" descr="Sask_Poly_GraphicElement_4_4C_green.png"/>
          <p:cNvPicPr>
            <a:picLocks noChangeAspect="1"/>
          </p:cNvPicPr>
          <p:nvPr userDrawn="1"/>
        </p:nvPicPr>
        <p:blipFill>
          <a:blip r:embed="rId3" cstate="print"/>
          <a:srcRect t="25876" r="2478" b="43106"/>
          <a:stretch>
            <a:fillRect/>
          </a:stretch>
        </p:blipFill>
        <p:spPr>
          <a:xfrm>
            <a:off x="683568" y="4872185"/>
            <a:ext cx="8460432" cy="1988932"/>
          </a:xfrm>
          <a:prstGeom prst="rect">
            <a:avLst/>
          </a:prstGeom>
        </p:spPr>
      </p:pic>
    </p:spTree>
  </p:cSld>
  <p:clrMapOvr>
    <a:masterClrMapping/>
  </p:clrMapOvr>
  <p:transition spd="slow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400" y="774000"/>
            <a:ext cx="7859216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00" y="1600200"/>
            <a:ext cx="376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456" y="1600200"/>
            <a:ext cx="376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</p:cSld>
  <p:clrMapOvr>
    <a:masterClrMapping/>
  </p:clrMapOvr>
  <p:transition spd="slow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584" y="1600200"/>
            <a:ext cx="78592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7" name="Picture 6" descr="Footer-21.png"/>
          <p:cNvPicPr>
            <a:picLocks noChangeAspect="1"/>
          </p:cNvPicPr>
          <p:nvPr userDrawn="1"/>
        </p:nvPicPr>
        <p:blipFill>
          <a:blip r:embed="rId7" cstate="print"/>
          <a:srcRect t="86749" r="37398"/>
          <a:stretch>
            <a:fillRect/>
          </a:stretch>
        </p:blipFill>
        <p:spPr>
          <a:xfrm>
            <a:off x="714" y="5949280"/>
            <a:ext cx="5723414" cy="908720"/>
          </a:xfrm>
          <a:prstGeom prst="rect">
            <a:avLst/>
          </a:prstGeom>
        </p:spPr>
      </p:pic>
      <p:pic>
        <p:nvPicPr>
          <p:cNvPr id="10" name="Picture 9" descr="Sask_Poly_GraphicElement_4_4C.png"/>
          <p:cNvPicPr>
            <a:picLocks noChangeAspect="1"/>
          </p:cNvPicPr>
          <p:nvPr userDrawn="1"/>
        </p:nvPicPr>
        <p:blipFill>
          <a:blip r:embed="rId8" cstate="print"/>
          <a:srcRect t="25941" r="4595" b="43647"/>
          <a:stretch>
            <a:fillRect/>
          </a:stretch>
        </p:blipFill>
        <p:spPr>
          <a:xfrm>
            <a:off x="1619672" y="5085184"/>
            <a:ext cx="7524328" cy="17728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</p:sldLayoutIdLst>
  <p:transition spd="slow" advClick="0"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rgbClr val="7322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584" y="1600200"/>
            <a:ext cx="78592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7" name="Picture 6" descr="Footer-21.png"/>
          <p:cNvPicPr>
            <a:picLocks noChangeAspect="1"/>
          </p:cNvPicPr>
          <p:nvPr userDrawn="1"/>
        </p:nvPicPr>
        <p:blipFill>
          <a:blip r:embed="rId7" cstate="print"/>
          <a:srcRect t="86749" r="37398"/>
          <a:stretch>
            <a:fillRect/>
          </a:stretch>
        </p:blipFill>
        <p:spPr>
          <a:xfrm>
            <a:off x="714" y="5949280"/>
            <a:ext cx="5723414" cy="908720"/>
          </a:xfrm>
          <a:prstGeom prst="rect">
            <a:avLst/>
          </a:prstGeom>
        </p:spPr>
      </p:pic>
      <p:pic>
        <p:nvPicPr>
          <p:cNvPr id="6" name="Picture 5" descr="Sask_Poly_GraphicElement_4_4C_green.png"/>
          <p:cNvPicPr>
            <a:picLocks noChangeAspect="1"/>
          </p:cNvPicPr>
          <p:nvPr userDrawn="1"/>
        </p:nvPicPr>
        <p:blipFill>
          <a:blip r:embed="rId8" cstate="print"/>
          <a:srcRect t="25883" r="4595" b="43705"/>
          <a:stretch>
            <a:fillRect/>
          </a:stretch>
        </p:blipFill>
        <p:spPr>
          <a:xfrm>
            <a:off x="1619672" y="5085184"/>
            <a:ext cx="7524328" cy="17728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</p:sldLayoutIdLst>
  <p:transition spd="slow" advClick="0"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rgbClr val="7322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584" y="1600200"/>
            <a:ext cx="78592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7" name="Picture 6" descr="Footer-21.png"/>
          <p:cNvPicPr>
            <a:picLocks noChangeAspect="1"/>
          </p:cNvPicPr>
          <p:nvPr userDrawn="1"/>
        </p:nvPicPr>
        <p:blipFill>
          <a:blip r:embed="rId7" cstate="print"/>
          <a:srcRect t="86749" r="37398"/>
          <a:stretch>
            <a:fillRect/>
          </a:stretch>
        </p:blipFill>
        <p:spPr>
          <a:xfrm>
            <a:off x="714" y="5949280"/>
            <a:ext cx="5723414" cy="908720"/>
          </a:xfrm>
          <a:prstGeom prst="rect">
            <a:avLst/>
          </a:prstGeom>
        </p:spPr>
      </p:pic>
      <p:pic>
        <p:nvPicPr>
          <p:cNvPr id="8" name="Picture 7" descr="Sask_Poly_GraphicElement_4_4C_orange.png"/>
          <p:cNvPicPr>
            <a:picLocks noChangeAspect="1"/>
          </p:cNvPicPr>
          <p:nvPr userDrawn="1"/>
        </p:nvPicPr>
        <p:blipFill>
          <a:blip r:embed="rId8" cstate="print"/>
          <a:srcRect t="25941" r="4595" b="43647"/>
          <a:stretch>
            <a:fillRect/>
          </a:stretch>
        </p:blipFill>
        <p:spPr>
          <a:xfrm>
            <a:off x="1619672" y="5085184"/>
            <a:ext cx="7524328" cy="17728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</p:sldLayoutIdLst>
  <p:transition spd="slow" advClick="0"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rgbClr val="7322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584" y="1600200"/>
            <a:ext cx="78592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7" name="Picture 6" descr="Footer-21.png"/>
          <p:cNvPicPr>
            <a:picLocks noChangeAspect="1"/>
          </p:cNvPicPr>
          <p:nvPr userDrawn="1"/>
        </p:nvPicPr>
        <p:blipFill>
          <a:blip r:embed="rId7" cstate="print"/>
          <a:srcRect t="86749" r="37398"/>
          <a:stretch>
            <a:fillRect/>
          </a:stretch>
        </p:blipFill>
        <p:spPr>
          <a:xfrm>
            <a:off x="714" y="5949280"/>
            <a:ext cx="5723414" cy="908720"/>
          </a:xfrm>
          <a:prstGeom prst="rect">
            <a:avLst/>
          </a:prstGeom>
        </p:spPr>
      </p:pic>
      <p:pic>
        <p:nvPicPr>
          <p:cNvPr id="6" name="Picture 5" descr="Sask_Poly_GraphicElement_4_4C_magenta.png"/>
          <p:cNvPicPr>
            <a:picLocks noChangeAspect="1"/>
          </p:cNvPicPr>
          <p:nvPr userDrawn="1"/>
        </p:nvPicPr>
        <p:blipFill>
          <a:blip r:embed="rId8" cstate="print"/>
          <a:srcRect t="24706" r="4595" b="43647"/>
          <a:stretch>
            <a:fillRect/>
          </a:stretch>
        </p:blipFill>
        <p:spPr>
          <a:xfrm>
            <a:off x="1619672" y="5013176"/>
            <a:ext cx="7524328" cy="18448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ransition spd="slow" advClick="0"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rgbClr val="7322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7859216" cy="1143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584" y="1600200"/>
            <a:ext cx="7859216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pic>
        <p:nvPicPr>
          <p:cNvPr id="7" name="Picture 6" descr="Footer-21.png"/>
          <p:cNvPicPr>
            <a:picLocks noChangeAspect="1"/>
          </p:cNvPicPr>
          <p:nvPr userDrawn="1"/>
        </p:nvPicPr>
        <p:blipFill>
          <a:blip r:embed="rId7" cstate="print"/>
          <a:srcRect t="86749" r="37398"/>
          <a:stretch>
            <a:fillRect/>
          </a:stretch>
        </p:blipFill>
        <p:spPr>
          <a:xfrm>
            <a:off x="714" y="5949280"/>
            <a:ext cx="5723414" cy="908720"/>
          </a:xfrm>
          <a:prstGeom prst="rect">
            <a:avLst/>
          </a:prstGeom>
        </p:spPr>
      </p:pic>
      <p:pic>
        <p:nvPicPr>
          <p:cNvPr id="8" name="Picture 7" descr="Sask_Poly_GraphicElement_4_4C_blue.png"/>
          <p:cNvPicPr>
            <a:picLocks noChangeAspect="1"/>
          </p:cNvPicPr>
          <p:nvPr userDrawn="1"/>
        </p:nvPicPr>
        <p:blipFill>
          <a:blip r:embed="rId8" cstate="print"/>
          <a:srcRect t="25883" r="4595" b="43705"/>
          <a:stretch>
            <a:fillRect/>
          </a:stretch>
        </p:blipFill>
        <p:spPr>
          <a:xfrm>
            <a:off x="1619672" y="5085184"/>
            <a:ext cx="7524328" cy="17728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p:transition spd="slow" advClick="0"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rgbClr val="73228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+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AFFC1F-FF64-E05B-D0D9-088693639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6"/>
          <a:stretch/>
        </p:blipFill>
        <p:spPr>
          <a:xfrm>
            <a:off x="-152481" y="0"/>
            <a:ext cx="9448961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7CB5F-EA37-20C8-DBF6-442D8E80B328}"/>
              </a:ext>
            </a:extLst>
          </p:cNvPr>
          <p:cNvSpPr txBox="1"/>
          <p:nvPr/>
        </p:nvSpPr>
        <p:spPr>
          <a:xfrm>
            <a:off x="1219200" y="6120091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Developer Program – Summer 2022</a:t>
            </a:r>
          </a:p>
        </p:txBody>
      </p:sp>
      <p:pic>
        <p:nvPicPr>
          <p:cNvPr id="8" name="Picture 7" descr="Icon&#10;&#10;Description automatically generated with low confidence">
            <a:extLst>
              <a:ext uri="{FF2B5EF4-FFF2-40B4-BE49-F238E27FC236}">
                <a16:creationId xmlns:a16="http://schemas.microsoft.com/office/drawing/2014/main" id="{4BFBF5B3-93F5-47A9-9FE3-5C82ADF0EE7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378" y="-872760"/>
            <a:ext cx="9504378" cy="7730760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7C52FEF1-DC1F-4F56-BC53-0B8E2E6B623F}"/>
              </a:ext>
            </a:extLst>
          </p:cNvPr>
          <p:cNvSpPr txBox="1">
            <a:spLocks/>
          </p:cNvSpPr>
          <p:nvPr/>
        </p:nvSpPr>
        <p:spPr>
          <a:xfrm>
            <a:off x="-180190" y="1124743"/>
            <a:ext cx="9476670" cy="2685257"/>
          </a:xfrm>
          <a:prstGeom prst="rect">
            <a:avLst/>
          </a:prstGeom>
          <a:noFill/>
          <a:effectLst>
            <a:outerShdw blurRad="617630" dist="1436586" dir="6660000" sx="86206" sy="86206" algn="ctr" rotWithShape="0">
              <a:srgbClr val="000000">
                <a:alpha val="89872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7322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200" b="1" spc="-150">
                <a:solidFill>
                  <a:schemeClr val="bg1"/>
                </a:solidFill>
                <a:effectLst>
                  <a:outerShdw blurRad="169324" dist="182533" dir="2160000" algn="ctr" rotWithShape="0">
                    <a:srgbClr val="000000">
                      <a:alpha val="43137"/>
                    </a:srgbClr>
                  </a:outerShdw>
                </a:effectLst>
              </a:rPr>
              <a:t>PROJ 602 - Capstone Project</a:t>
            </a:r>
          </a:p>
          <a:p>
            <a:pPr algn="ctr"/>
            <a:endParaRPr lang="en-US" sz="4800" b="1" spc="-150">
              <a:solidFill>
                <a:schemeClr val="bg1"/>
              </a:solidFill>
              <a:effectLst>
                <a:outerShdw blurRad="169324" dist="182533" dir="216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600" b="1" spc="-150">
                <a:solidFill>
                  <a:schemeClr val="bg1"/>
                </a:solidFill>
                <a:effectLst>
                  <a:outerShdw blurRad="169324" dist="182533" dir="2160000" algn="ctr" rotWithShape="0">
                    <a:srgbClr val="000000">
                      <a:alpha val="43137"/>
                    </a:srgbClr>
                  </a:outerShdw>
                </a:effectLst>
              </a:rPr>
              <a:t>International Student Management System</a:t>
            </a:r>
          </a:p>
          <a:p>
            <a:pPr algn="ctr"/>
            <a:r>
              <a:rPr lang="en-US" sz="3600" b="1" spc="-150">
                <a:solidFill>
                  <a:schemeClr val="bg1"/>
                </a:solidFill>
                <a:effectLst>
                  <a:outerShdw blurRad="169324" dist="182533" dir="2160000" algn="ctr" rotWithShape="0">
                    <a:srgbClr val="000000">
                      <a:alpha val="43137"/>
                    </a:srgbClr>
                  </a:outerShdw>
                </a:effectLst>
              </a:rPr>
              <a:t>(ISMS)</a:t>
            </a:r>
          </a:p>
        </p:txBody>
      </p:sp>
    </p:spTree>
    <p:extLst>
      <p:ext uri="{BB962C8B-B14F-4D97-AF65-F5344CB8AC3E}">
        <p14:creationId xmlns:p14="http://schemas.microsoft.com/office/powerpoint/2010/main" val="1291401999"/>
      </p:ext>
    </p:extLst>
  </p:cSld>
  <p:clrMapOvr>
    <a:masterClrMapping/>
  </p:clrMapOvr>
  <p:transition spd="slow" advClick="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b="1" spc="-150">
                <a:effectLst>
                  <a:outerShdw blurRad="259044" dist="76200" dir="8820000" sx="105000" sy="105000" algn="ctr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Conclusion 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0063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 panose="02020603050405020304" pitchFamily="18" charset="0"/>
                <a:cs typeface="Times New Roman" panose="02020603050405020304" pitchFamily="18" charset="0"/>
              </a:rPr>
              <a:t>Fully functional based on user requirement </a:t>
            </a:r>
          </a:p>
          <a:p>
            <a:pPr marL="500063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 panose="02020603050405020304" pitchFamily="18" charset="0"/>
                <a:cs typeface="Times New Roman" panose="02020603050405020304" pitchFamily="18" charset="0"/>
              </a:rPr>
              <a:t>Provide easy to use product</a:t>
            </a:r>
          </a:p>
          <a:p>
            <a:pPr marL="11113" indent="0">
              <a:lnSpc>
                <a:spcPct val="150000"/>
              </a:lnSpc>
              <a:buClr>
                <a:srgbClr val="732282"/>
              </a:buClr>
              <a:buNone/>
            </a:pPr>
            <a:endParaRPr lang="en-US" sz="3200" b="1" spc="-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DB452-2639-A6A0-306A-75BEE68A2C25}"/>
              </a:ext>
            </a:extLst>
          </p:cNvPr>
          <p:cNvSpPr txBox="1"/>
          <p:nvPr/>
        </p:nvSpPr>
        <p:spPr>
          <a:xfrm>
            <a:off x="2508422" y="603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A499-E261-1649-75E7-7CB1EBC2B65F}"/>
              </a:ext>
            </a:extLst>
          </p:cNvPr>
          <p:cNvSpPr txBox="1"/>
          <p:nvPr/>
        </p:nvSpPr>
        <p:spPr>
          <a:xfrm>
            <a:off x="8604448" y="6477000"/>
            <a:ext cx="53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740DC9-8180-FB42-A8CF-1FDAC055FD7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322938"/>
      </p:ext>
    </p:extLst>
  </p:cSld>
  <p:clrMapOvr>
    <a:masterClrMapping/>
  </p:clrMapOvr>
  <p:transition spd="slow" advClick="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endParaRPr lang="en-US" sz="3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AFFC1F-FF64-E05B-D0D9-0886936392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6"/>
          <a:stretch/>
        </p:blipFill>
        <p:spPr>
          <a:xfrm>
            <a:off x="-152561" y="0"/>
            <a:ext cx="9448961" cy="6858000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F6DDBBA5-C945-530F-97F4-BEA1A565BC83}"/>
              </a:ext>
            </a:extLst>
          </p:cNvPr>
          <p:cNvSpPr txBox="1">
            <a:spLocks/>
          </p:cNvSpPr>
          <p:nvPr/>
        </p:nvSpPr>
        <p:spPr>
          <a:xfrm>
            <a:off x="-182329" y="2249254"/>
            <a:ext cx="9476670" cy="1503783"/>
          </a:xfrm>
          <a:prstGeom prst="rect">
            <a:avLst/>
          </a:prstGeom>
          <a:noFill/>
          <a:effectLst>
            <a:outerShdw blurRad="617630" dist="1436586" dir="6660000" sx="86206" sy="86206" algn="ctr" rotWithShape="0">
              <a:srgbClr val="000000">
                <a:alpha val="89872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73228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6600" b="1" spc="-500">
                <a:solidFill>
                  <a:schemeClr val="bg1"/>
                </a:solidFill>
                <a:effectLst>
                  <a:outerShdw blurRad="169324" dist="182533" dir="2160000" algn="ctr" rotWithShape="0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65963082"/>
      </p:ext>
    </p:extLst>
  </p:cSld>
  <p:clrMapOvr>
    <a:masterClrMapping/>
  </p:clrMapOvr>
  <p:transition spd="slow" advClick="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b="1" spc="-150">
                <a:effectLst>
                  <a:outerShdw blurRad="259044" dist="76200" dir="8820000" sx="105000" sy="105000" algn="ctr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Content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numCol="1" spcCol="540000" rtlCol="0" anchor="t">
            <a:noAutofit/>
          </a:bodyPr>
          <a:lstStyle/>
          <a:p>
            <a:pPr marL="499745" indent="-488950"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Introduction</a:t>
            </a:r>
            <a:endParaRPr lang="en-US"/>
          </a:p>
          <a:p>
            <a:pPr marL="499745" indent="-488950"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Methodology</a:t>
            </a:r>
            <a:endParaRPr lang="en-US" sz="3200" b="1" spc="-5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99745" indent="-488950"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Sprints</a:t>
            </a:r>
          </a:p>
          <a:p>
            <a:pPr marL="499745" indent="-488950"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System presentation</a:t>
            </a:r>
            <a:endParaRPr lang="en-US"/>
          </a:p>
          <a:p>
            <a:pPr marL="499745" indent="-488950"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Conclusion</a:t>
            </a:r>
          </a:p>
          <a:p>
            <a:pPr marL="499745" indent="-488950"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Q/A</a:t>
            </a:r>
            <a:endParaRPr lang="en-US" sz="3200" b="1" spc="-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DB452-2639-A6A0-306A-75BEE68A2C25}"/>
              </a:ext>
            </a:extLst>
          </p:cNvPr>
          <p:cNvSpPr txBox="1"/>
          <p:nvPr/>
        </p:nvSpPr>
        <p:spPr>
          <a:xfrm>
            <a:off x="2508422" y="603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A499-E261-1649-75E7-7CB1EBC2B65F}"/>
              </a:ext>
            </a:extLst>
          </p:cNvPr>
          <p:cNvSpPr txBox="1"/>
          <p:nvPr/>
        </p:nvSpPr>
        <p:spPr>
          <a:xfrm>
            <a:off x="88392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740DC9-8180-FB42-A8CF-1FDAC055FD7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 descr="Clipboard Checked outline">
            <a:extLst>
              <a:ext uri="{FF2B5EF4-FFF2-40B4-BE49-F238E27FC236}">
                <a16:creationId xmlns:a16="http://schemas.microsoft.com/office/drawing/2014/main" id="{0D14C882-745D-3110-D7A9-973D5313D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34314" y="1696243"/>
            <a:ext cx="2757668" cy="2757668"/>
          </a:xfrm>
          <a:prstGeom prst="rect">
            <a:avLst/>
          </a:prstGeom>
          <a:effectLst>
            <a:outerShdw blurRad="89576" dist="69177" dir="7288871" algn="ctr" rotWithShape="0">
              <a:srgbClr val="000000">
                <a:alpha val="20894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705621"/>
      </p:ext>
    </p:extLst>
  </p:cSld>
  <p:clrMapOvr>
    <a:masterClrMapping/>
  </p:clrMapOvr>
  <p:transition spd="slow" advClick="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b="1" spc="-150">
                <a:effectLst>
                  <a:outerShdw blurRad="259044" dist="76200" dir="8820000" sx="105000" sy="105000" algn="ctr" rotWithShape="0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0063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 panose="02020603050405020304" pitchFamily="18" charset="0"/>
                <a:cs typeface="Times New Roman" panose="02020603050405020304" pitchFamily="18" charset="0"/>
              </a:rPr>
              <a:t>Develop a software application for international student advisors</a:t>
            </a:r>
          </a:p>
          <a:p>
            <a:pPr marL="500063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 panose="02020603050405020304" pitchFamily="18" charset="0"/>
                <a:cs typeface="Times New Roman" panose="02020603050405020304" pitchFamily="18" charset="0"/>
              </a:rPr>
              <a:t>Keep track day-to-day conversations with students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DB452-2639-A6A0-306A-75BEE68A2C25}"/>
              </a:ext>
            </a:extLst>
          </p:cNvPr>
          <p:cNvSpPr txBox="1"/>
          <p:nvPr/>
        </p:nvSpPr>
        <p:spPr>
          <a:xfrm>
            <a:off x="2508422" y="603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A499-E261-1649-75E7-7CB1EBC2B65F}"/>
              </a:ext>
            </a:extLst>
          </p:cNvPr>
          <p:cNvSpPr txBox="1"/>
          <p:nvPr/>
        </p:nvSpPr>
        <p:spPr>
          <a:xfrm>
            <a:off x="88392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740DC9-8180-FB42-A8CF-1FDAC055FD7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590796"/>
      </p:ext>
    </p:extLst>
  </p:cSld>
  <p:clrMapOvr>
    <a:masterClrMapping/>
  </p:clrMapOvr>
  <p:transition spd="slow" advClick="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sz="3800" b="1" spc="-150">
                <a:effectLst>
                  <a:outerShdw blurRad="259044" dist="76200" dir="8820000" sx="105000" sy="105000" algn="ctr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Methodology and software Engineering  </a:t>
            </a:r>
            <a:endParaRPr lang="en-US" sz="380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numCol="1" spcCol="540000" rtlCol="0" anchor="t">
            <a:noAutofit/>
          </a:bodyPr>
          <a:lstStyle/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Agile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DB452-2639-A6A0-306A-75BEE68A2C25}"/>
              </a:ext>
            </a:extLst>
          </p:cNvPr>
          <p:cNvSpPr txBox="1"/>
          <p:nvPr/>
        </p:nvSpPr>
        <p:spPr>
          <a:xfrm>
            <a:off x="2508422" y="603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A499-E261-1649-75E7-7CB1EBC2B65F}"/>
              </a:ext>
            </a:extLst>
          </p:cNvPr>
          <p:cNvSpPr txBox="1"/>
          <p:nvPr/>
        </p:nvSpPr>
        <p:spPr>
          <a:xfrm>
            <a:off x="88392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740DC9-8180-FB42-A8CF-1FDAC055FD7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s Agile always the best solution for software development projects? -  SolDevelo Blog">
            <a:extLst>
              <a:ext uri="{FF2B5EF4-FFF2-40B4-BE49-F238E27FC236}">
                <a16:creationId xmlns:a16="http://schemas.microsoft.com/office/drawing/2014/main" id="{AE062DEC-0180-9DEA-0A50-4B65CA1AD2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28"/>
          <a:stretch/>
        </p:blipFill>
        <p:spPr bwMode="auto">
          <a:xfrm>
            <a:off x="1350334" y="2703539"/>
            <a:ext cx="6198781" cy="21187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03155906"/>
      </p:ext>
    </p:extLst>
  </p:cSld>
  <p:clrMapOvr>
    <a:masterClrMapping/>
  </p:clrMapOvr>
  <p:transition spd="slow" advClick="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b="1" spc="-150">
                <a:effectLst>
                  <a:outerShdw blurRad="259044" dist="76200" dir="8820000" sx="105000" sy="105000" algn="ctr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Sprint 1</a:t>
            </a:r>
            <a:endParaRPr lang="en-US" b="1" spc="-150">
              <a:effectLst>
                <a:outerShdw blurRad="259044" dist="76200" dir="8820000" sx="105000" sy="105000" algn="ctr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896" y="1464510"/>
            <a:ext cx="7797552" cy="4268747"/>
          </a:xfrm>
        </p:spPr>
        <p:txBody>
          <a:bodyPr vert="horz" lIns="0" tIns="0" rIns="0" bIns="0" numCol="1" spcCol="540000" rtlCol="0" anchor="t">
            <a:noAutofit/>
          </a:bodyPr>
          <a:lstStyle/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Analysis and design</a:t>
            </a:r>
          </a:p>
          <a:p>
            <a:pPr marL="899795" lvl="1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2600" b="1" spc="-50">
                <a:latin typeface="Times New Roman"/>
                <a:cs typeface="Times New Roman"/>
              </a:rPr>
              <a:t>Requirements </a:t>
            </a:r>
          </a:p>
          <a:p>
            <a:pPr marL="899795" lvl="1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2600" b="1" spc="-50">
                <a:latin typeface="Times New Roman"/>
                <a:cs typeface="Times New Roman"/>
              </a:rPr>
              <a:t>Release</a:t>
            </a:r>
            <a:endParaRPr lang="en-US" sz="2600"/>
          </a:p>
          <a:p>
            <a:pPr marL="899795" lvl="1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2600" b="1" spc="-50">
                <a:latin typeface="Times New Roman"/>
                <a:cs typeface="Times New Roman"/>
              </a:rPr>
              <a:t>Workflow</a:t>
            </a:r>
            <a:endParaRPr lang="en-US" sz="2600">
              <a:latin typeface="Arial"/>
              <a:cs typeface="Arial"/>
            </a:endParaRPr>
          </a:p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UI/UX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DB452-2639-A6A0-306A-75BEE68A2C25}"/>
              </a:ext>
            </a:extLst>
          </p:cNvPr>
          <p:cNvSpPr txBox="1"/>
          <p:nvPr/>
        </p:nvSpPr>
        <p:spPr>
          <a:xfrm>
            <a:off x="2508422" y="603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A499-E261-1649-75E7-7CB1EBC2B65F}"/>
              </a:ext>
            </a:extLst>
          </p:cNvPr>
          <p:cNvSpPr txBox="1"/>
          <p:nvPr/>
        </p:nvSpPr>
        <p:spPr>
          <a:xfrm>
            <a:off x="88392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740DC9-8180-FB42-A8CF-1FDAC055FD7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7DB69-94E1-704D-2A88-7241C7078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780" y="3753037"/>
            <a:ext cx="2168349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6FF4BF-C477-7909-03A6-DE60B76E5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388" y="4023367"/>
            <a:ext cx="2168349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C831FE-A7C3-4B11-86F7-A67D2F6DA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129" y="4383257"/>
            <a:ext cx="2168349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4782EF-067F-1225-8B34-2A539A38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2664" y="4705075"/>
            <a:ext cx="2168349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E6A215-0508-FAD5-0E91-6D4ECA40C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388" y="1388852"/>
            <a:ext cx="1929791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0C0BD6-6934-325D-D907-81383388A0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6344" y="1710670"/>
            <a:ext cx="1929791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232C5B-14D9-B211-C8FB-124C458159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63027" y="2300659"/>
            <a:ext cx="1929791" cy="18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152012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10"/>
                            </p:stCondLst>
                            <p:childTnLst>
                              <p:par>
                                <p:cTn id="2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6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10"/>
                            </p:stCondLst>
                            <p:childTnLst>
                              <p:par>
                                <p:cTn id="3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60"/>
                            </p:stCondLst>
                            <p:childTnLst>
                              <p:par>
                                <p:cTn id="3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1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6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1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60"/>
                            </p:stCondLst>
                            <p:childTnLst>
                              <p:par>
                                <p:cTn id="5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b="1" spc="-150">
                <a:effectLst>
                  <a:outerShdw blurRad="259044" dist="76200" dir="8820000" sx="105000" sy="105000" algn="ctr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Sprint 2 and 3</a:t>
            </a:r>
            <a:endParaRPr lang="en-US" b="1" spc="-150">
              <a:effectLst>
                <a:outerShdw blurRad="259044" dist="76200" dir="8820000" sx="105000" sy="105000" algn="ctr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numCol="1" spcCol="540000" rtlCol="0" anchor="t">
            <a:noAutofit/>
          </a:bodyPr>
          <a:lstStyle/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Develop back-end</a:t>
            </a:r>
          </a:p>
          <a:p>
            <a:pPr marL="899795" lvl="1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2800" b="1" spc="-50">
                <a:latin typeface="Times New Roman"/>
                <a:cs typeface="Times New Roman"/>
              </a:rPr>
              <a:t>Nodejs</a:t>
            </a:r>
          </a:p>
          <a:p>
            <a:pPr marL="899795" lvl="1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2800" b="1" spc="-50">
                <a:latin typeface="Times New Roman"/>
                <a:cs typeface="Times New Roman"/>
              </a:rPr>
              <a:t>Express </a:t>
            </a:r>
            <a:endParaRPr lang="en-US"/>
          </a:p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Create database </a:t>
            </a:r>
          </a:p>
          <a:p>
            <a:pPr marL="899795" lvl="1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2800" b="1" spc="-50">
                <a:latin typeface="Times New Roman"/>
                <a:cs typeface="Times New Roman"/>
              </a:rPr>
              <a:t>MySQL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DB452-2639-A6A0-306A-75BEE68A2C25}"/>
              </a:ext>
            </a:extLst>
          </p:cNvPr>
          <p:cNvSpPr txBox="1"/>
          <p:nvPr/>
        </p:nvSpPr>
        <p:spPr>
          <a:xfrm>
            <a:off x="2508422" y="603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A499-E261-1649-75E7-7CB1EBC2B65F}"/>
              </a:ext>
            </a:extLst>
          </p:cNvPr>
          <p:cNvSpPr txBox="1"/>
          <p:nvPr/>
        </p:nvSpPr>
        <p:spPr>
          <a:xfrm>
            <a:off x="88392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740DC9-8180-FB42-A8CF-1FDAC055FD7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DA2FF-A754-8CB1-1B70-1C8D5E6F92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1"/>
          <a:stretch/>
        </p:blipFill>
        <p:spPr>
          <a:xfrm>
            <a:off x="4572000" y="1772817"/>
            <a:ext cx="1713448" cy="3073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 descr="Circle, js, node, node js, programming, round icon icon - Free download">
            <a:extLst>
              <a:ext uri="{FF2B5EF4-FFF2-40B4-BE49-F238E27FC236}">
                <a16:creationId xmlns:a16="http://schemas.microsoft.com/office/drawing/2014/main" id="{76C2C710-3DE5-CB5B-C5FF-987812BC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20" y="798199"/>
            <a:ext cx="1355555" cy="135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41CFF133-924B-359B-7694-E7DCCE6069FA}"/>
              </a:ext>
            </a:extLst>
          </p:cNvPr>
          <p:cNvCxnSpPr>
            <a:stCxn id="3" idx="0"/>
            <a:endCxn id="8" idx="1"/>
          </p:cNvCxnSpPr>
          <p:nvPr/>
        </p:nvCxnSpPr>
        <p:spPr>
          <a:xfrm rot="5400000" flipH="1" flipV="1">
            <a:off x="5972502" y="932199"/>
            <a:ext cx="296840" cy="1384396"/>
          </a:xfrm>
          <a:prstGeom prst="bentConnector2">
            <a:avLst/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2" descr="mysql reddit">
            <a:extLst>
              <a:ext uri="{FF2B5EF4-FFF2-40B4-BE49-F238E27FC236}">
                <a16:creationId xmlns:a16="http://schemas.microsoft.com/office/drawing/2014/main" id="{84EE4039-DB9A-51CA-A163-63FDF331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120" y="2489964"/>
            <a:ext cx="1355555" cy="135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4E8314C-A4F1-2A54-D00F-48C4D1A59DF6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599774" y="2842985"/>
            <a:ext cx="1213346" cy="324757"/>
          </a:xfrm>
          <a:prstGeom prst="bentConnector3">
            <a:avLst>
              <a:gd name="adj1" fmla="val 50000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56" name="Picture 8" descr="Express js png 5 » PNG Image">
            <a:extLst>
              <a:ext uri="{FF2B5EF4-FFF2-40B4-BE49-F238E27FC236}">
                <a16:creationId xmlns:a16="http://schemas.microsoft.com/office/drawing/2014/main" id="{DEE4C89A-8731-B96D-FC26-6B90E2908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297" y="4181729"/>
            <a:ext cx="1357200" cy="13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674CB3B-D2AB-E35A-F053-B1F954D29631}"/>
              </a:ext>
            </a:extLst>
          </p:cNvPr>
          <p:cNvCxnSpPr>
            <a:cxnSpLocks/>
          </p:cNvCxnSpPr>
          <p:nvPr/>
        </p:nvCxnSpPr>
        <p:spPr>
          <a:xfrm>
            <a:off x="5387457" y="4838482"/>
            <a:ext cx="1472435" cy="240257"/>
          </a:xfrm>
          <a:prstGeom prst="bentConnector3">
            <a:avLst>
              <a:gd name="adj1" fmla="val 703"/>
            </a:avLst>
          </a:prstGeom>
          <a:ln w="571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93763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25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b="1" spc="-150">
                <a:effectLst>
                  <a:outerShdw blurRad="259044" dist="76200" dir="8820000" sx="105000" sy="105000" algn="ctr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Sprint 2 and 3</a:t>
            </a:r>
            <a:endParaRPr lang="en-US" b="1" spc="-150">
              <a:effectLst>
                <a:outerShdw blurRad="259044" dist="76200" dir="8820000" sx="105000" sy="105000" algn="ctr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numCol="1" spcCol="540000" rtlCol="0" anchor="t">
            <a:noAutofit/>
          </a:bodyPr>
          <a:lstStyle/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Develop front-end</a:t>
            </a:r>
            <a:endParaRPr lang="en-US"/>
          </a:p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DB452-2639-A6A0-306A-75BEE68A2C25}"/>
              </a:ext>
            </a:extLst>
          </p:cNvPr>
          <p:cNvSpPr txBox="1"/>
          <p:nvPr/>
        </p:nvSpPr>
        <p:spPr>
          <a:xfrm>
            <a:off x="2508422" y="603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A499-E261-1649-75E7-7CB1EBC2B65F}"/>
              </a:ext>
            </a:extLst>
          </p:cNvPr>
          <p:cNvSpPr txBox="1"/>
          <p:nvPr/>
        </p:nvSpPr>
        <p:spPr>
          <a:xfrm>
            <a:off x="88392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740DC9-8180-FB42-A8CF-1FDAC055FD7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5CDDE1-F6C8-484D-B4CE-99E8B2DE5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814" y="777767"/>
            <a:ext cx="1803999" cy="478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0BB0C2C-8C37-435D-8F9B-00AAD5032B17}"/>
              </a:ext>
            </a:extLst>
          </p:cNvPr>
          <p:cNvGrpSpPr/>
          <p:nvPr/>
        </p:nvGrpSpPr>
        <p:grpSpPr>
          <a:xfrm>
            <a:off x="7360978" y="94446"/>
            <a:ext cx="1265846" cy="6390318"/>
            <a:chOff x="7360978" y="-29379"/>
            <a:chExt cx="1265846" cy="6390318"/>
          </a:xfrm>
        </p:grpSpPr>
        <p:pic>
          <p:nvPicPr>
            <p:cNvPr id="1028" name="Picture 4" descr="React JS App Development Services Company">
              <a:extLst>
                <a:ext uri="{FF2B5EF4-FFF2-40B4-BE49-F238E27FC236}">
                  <a16:creationId xmlns:a16="http://schemas.microsoft.com/office/drawing/2014/main" id="{57B89F7C-5D08-4131-AD23-40A58C131A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22900" y="-29379"/>
              <a:ext cx="1142002" cy="11420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F5619B80-6AF6-41EB-A4D3-9D3C30F53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2900" y="1201816"/>
              <a:ext cx="1142002" cy="114200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1034" name="Picture 10" descr="Tutorial - Despre HTML5, CSS3 și JAVASCRIPT - Web Design • StoreDay România">
              <a:extLst>
                <a:ext uri="{FF2B5EF4-FFF2-40B4-BE49-F238E27FC236}">
                  <a16:creationId xmlns:a16="http://schemas.microsoft.com/office/drawing/2014/main" id="{8507354C-F9C1-433D-B357-CE5C87963A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05" r="22082"/>
            <a:stretch/>
          </p:blipFill>
          <p:spPr bwMode="auto">
            <a:xfrm>
              <a:off x="7407039" y="2522204"/>
              <a:ext cx="1173724" cy="114200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Top 20 CSS3 Tutorials To Improve Your Web Development Skills - Colorlib">
              <a:extLst>
                <a:ext uri="{FF2B5EF4-FFF2-40B4-BE49-F238E27FC236}">
                  <a16:creationId xmlns:a16="http://schemas.microsoft.com/office/drawing/2014/main" id="{E0093EAB-5927-46F9-BA6D-622C742CFE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67" r="16745"/>
            <a:stretch/>
          </p:blipFill>
          <p:spPr bwMode="auto">
            <a:xfrm>
              <a:off x="7394970" y="3842592"/>
              <a:ext cx="1197862" cy="1142002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javascript · GitHub Topics · GitHub">
              <a:extLst>
                <a:ext uri="{FF2B5EF4-FFF2-40B4-BE49-F238E27FC236}">
                  <a16:creationId xmlns:a16="http://schemas.microsoft.com/office/drawing/2014/main" id="{52440EB3-08F2-40A6-AFEB-BF987D40B0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0" t="5361" r="49062" b="4119"/>
            <a:stretch/>
          </p:blipFill>
          <p:spPr bwMode="auto">
            <a:xfrm>
              <a:off x="7360978" y="5162980"/>
              <a:ext cx="1265846" cy="1197959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6CEC37-A071-490F-86EC-806ED1120BC4}"/>
              </a:ext>
            </a:extLst>
          </p:cNvPr>
          <p:cNvGrpSpPr/>
          <p:nvPr/>
        </p:nvGrpSpPr>
        <p:grpSpPr>
          <a:xfrm>
            <a:off x="5693814" y="665447"/>
            <a:ext cx="1729086" cy="5220338"/>
            <a:chOff x="5693814" y="665447"/>
            <a:chExt cx="1729086" cy="5220338"/>
          </a:xfrm>
        </p:grpSpPr>
        <p:cxnSp>
          <p:nvCxnSpPr>
            <p:cNvPr id="10" name="Elbow Connector 8">
              <a:extLst>
                <a:ext uri="{FF2B5EF4-FFF2-40B4-BE49-F238E27FC236}">
                  <a16:creationId xmlns:a16="http://schemas.microsoft.com/office/drawing/2014/main" id="{B3721A73-9C60-42C2-BBB6-E84FCB1E6C08}"/>
                </a:ext>
              </a:extLst>
            </p:cNvPr>
            <p:cNvCxnSpPr>
              <a:cxnSpLocks/>
              <a:stCxn id="4" idx="0"/>
              <a:endCxn id="1028" idx="1"/>
            </p:cNvCxnSpPr>
            <p:nvPr/>
          </p:nvCxnSpPr>
          <p:spPr>
            <a:xfrm rot="5400000" flipH="1" flipV="1">
              <a:off x="6502197" y="-142936"/>
              <a:ext cx="112320" cy="1729086"/>
            </a:xfrm>
            <a:prstGeom prst="bentConnector2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Elbow Connector 8">
              <a:extLst>
                <a:ext uri="{FF2B5EF4-FFF2-40B4-BE49-F238E27FC236}">
                  <a16:creationId xmlns:a16="http://schemas.microsoft.com/office/drawing/2014/main" id="{A8CC1C28-89F6-4F4C-8453-F7FF46D4485C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flipV="1">
              <a:off x="6595813" y="1896642"/>
              <a:ext cx="827087" cy="219884"/>
            </a:xfrm>
            <a:prstGeom prst="bentConnector3">
              <a:avLst>
                <a:gd name="adj1" fmla="val 50000"/>
              </a:avLst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Elbow Connector 8">
              <a:extLst>
                <a:ext uri="{FF2B5EF4-FFF2-40B4-BE49-F238E27FC236}">
                  <a16:creationId xmlns:a16="http://schemas.microsoft.com/office/drawing/2014/main" id="{131ACAA0-904B-4DE3-A0BF-FE6AF6370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5813" y="3150026"/>
              <a:ext cx="827087" cy="219884"/>
            </a:xfrm>
            <a:prstGeom prst="bentConnector3">
              <a:avLst>
                <a:gd name="adj1" fmla="val 50000"/>
              </a:avLst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Elbow Connector 8">
              <a:extLst>
                <a:ext uri="{FF2B5EF4-FFF2-40B4-BE49-F238E27FC236}">
                  <a16:creationId xmlns:a16="http://schemas.microsoft.com/office/drawing/2014/main" id="{8C074908-E1A7-4232-A5C9-6B774FCE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1848" y="4452740"/>
              <a:ext cx="827087" cy="219884"/>
            </a:xfrm>
            <a:prstGeom prst="bentConnector3">
              <a:avLst>
                <a:gd name="adj1" fmla="val 50000"/>
              </a:avLst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Elbow Connector 8">
              <a:extLst>
                <a:ext uri="{FF2B5EF4-FFF2-40B4-BE49-F238E27FC236}">
                  <a16:creationId xmlns:a16="http://schemas.microsoft.com/office/drawing/2014/main" id="{DD93A397-4585-4D57-8540-458B57BF93DF}"/>
                </a:ext>
              </a:extLst>
            </p:cNvPr>
            <p:cNvCxnSpPr>
              <a:cxnSpLocks/>
              <a:stCxn id="4" idx="2"/>
              <a:endCxn id="1038" idx="2"/>
            </p:cNvCxnSpPr>
            <p:nvPr/>
          </p:nvCxnSpPr>
          <p:spPr>
            <a:xfrm rot="16200000" flipH="1">
              <a:off x="6364463" y="4889270"/>
              <a:ext cx="325866" cy="1667164"/>
            </a:xfrm>
            <a:prstGeom prst="bentConnector2">
              <a:avLst/>
            </a:prstGeom>
            <a:ln w="5715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6420050"/>
      </p:ext>
    </p:extLst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b="1" spc="-150">
                <a:effectLst>
                  <a:outerShdw blurRad="259044" dist="76200" dir="8820000" sx="105000" sy="105000" algn="ctr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Back-end</a:t>
            </a:r>
            <a:endParaRPr lang="en-US" b="1" spc="-150">
              <a:effectLst>
                <a:outerShdw blurRad="259044" dist="76200" dir="8820000" sx="105000" sy="105000" algn="ctr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numCol="1" spcCol="540000" rtlCol="0" anchor="t">
            <a:noAutofit/>
          </a:bodyPr>
          <a:lstStyle/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MySQL</a:t>
            </a:r>
          </a:p>
          <a:p>
            <a:pPr marL="899795" lvl="1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2800" b="1" spc="-50">
                <a:latin typeface="Times New Roman"/>
                <a:cs typeface="Times New Roman"/>
              </a:rPr>
              <a:t>Relational database</a:t>
            </a:r>
          </a:p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Node</a:t>
            </a:r>
          </a:p>
          <a:p>
            <a:pPr marL="899795" lvl="1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2800" b="1" spc="-50">
                <a:latin typeface="Times New Roman"/>
                <a:cs typeface="Times New Roman"/>
              </a:rPr>
              <a:t>Server</a:t>
            </a:r>
          </a:p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Batch process to import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DB452-2639-A6A0-306A-75BEE68A2C25}"/>
              </a:ext>
            </a:extLst>
          </p:cNvPr>
          <p:cNvSpPr txBox="1"/>
          <p:nvPr/>
        </p:nvSpPr>
        <p:spPr>
          <a:xfrm>
            <a:off x="2508422" y="603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A499-E261-1649-75E7-7CB1EBC2B65F}"/>
              </a:ext>
            </a:extLst>
          </p:cNvPr>
          <p:cNvSpPr txBox="1"/>
          <p:nvPr/>
        </p:nvSpPr>
        <p:spPr>
          <a:xfrm>
            <a:off x="88392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740DC9-8180-FB42-A8CF-1FDAC055FD7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733876"/>
      </p:ext>
    </p:extLst>
  </p:cSld>
  <p:clrMapOvr>
    <a:masterClrMapping/>
  </p:clrMapOvr>
  <p:transition spd="slow" advClick="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F1FEDF-DB45-D808-90EA-15A7D98F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96" y="553243"/>
            <a:ext cx="7797552" cy="1143000"/>
          </a:xfrm>
        </p:spPr>
        <p:txBody>
          <a:bodyPr/>
          <a:lstStyle/>
          <a:p>
            <a:r>
              <a:rPr lang="en-US" b="1" spc="-150">
                <a:effectLst>
                  <a:outerShdw blurRad="259044" dist="76200" dir="8820000" sx="105000" sy="105000" algn="ctr" rotWithShape="0">
                    <a:srgbClr val="000000">
                      <a:alpha val="20000"/>
                    </a:srgbClr>
                  </a:outerShdw>
                </a:effectLst>
                <a:latin typeface="Times New Roman"/>
                <a:cs typeface="Times New Roman"/>
              </a:rPr>
              <a:t>System presentation</a:t>
            </a:r>
            <a:endParaRPr lang="en-US" b="1" spc="-150">
              <a:effectLst>
                <a:outerShdw blurRad="259044" dist="76200" dir="8820000" sx="105000" sy="105000" algn="ctr" rotWithShape="0">
                  <a:srgbClr val="000000">
                    <a:alpha val="20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D5EF22-C994-1A28-2D02-70688114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numCol="1" spcCol="540000" rtlCol="0" anchor="t">
            <a:noAutofit/>
          </a:bodyPr>
          <a:lstStyle/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Login</a:t>
            </a:r>
            <a:endParaRPr lang="en-US"/>
          </a:p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User management </a:t>
            </a:r>
          </a:p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Student management </a:t>
            </a:r>
          </a:p>
          <a:p>
            <a:pPr marL="499745" indent="-488950">
              <a:lnSpc>
                <a:spcPct val="150000"/>
              </a:lnSpc>
              <a:buClr>
                <a:srgbClr val="732282"/>
              </a:buClr>
              <a:buFont typeface="Wingdings" pitchFamily="2" charset="2"/>
              <a:buChar char="v"/>
            </a:pPr>
            <a:r>
              <a:rPr lang="en-US" sz="3200" b="1" spc="-50">
                <a:latin typeface="Times New Roman"/>
                <a:cs typeface="Times New Roman"/>
              </a:rPr>
              <a:t>Note management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DB452-2639-A6A0-306A-75BEE68A2C25}"/>
              </a:ext>
            </a:extLst>
          </p:cNvPr>
          <p:cNvSpPr txBox="1"/>
          <p:nvPr/>
        </p:nvSpPr>
        <p:spPr>
          <a:xfrm>
            <a:off x="2508422" y="60300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EA499-E261-1649-75E7-7CB1EBC2B65F}"/>
              </a:ext>
            </a:extLst>
          </p:cNvPr>
          <p:cNvSpPr txBox="1"/>
          <p:nvPr/>
        </p:nvSpPr>
        <p:spPr>
          <a:xfrm>
            <a:off x="8686800" y="6477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C740DC9-8180-FB42-A8CF-1FDAC055FD71}" type="slidenum">
              <a:rPr lang="en-US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lang="en-US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89021"/>
      </p:ext>
    </p:extLst>
  </p:cSld>
  <p:clrMapOvr>
    <a:masterClrMapping/>
  </p:clrMapOvr>
  <p:transition spd="slow" advClick="0">
    <p:fade/>
  </p:transition>
</p:sld>
</file>

<file path=ppt/theme/theme1.xml><?xml version="1.0" encoding="utf-8"?>
<a:theme xmlns:a="http://schemas.openxmlformats.org/drawingml/2006/main" name="Purpl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skatchewan Polytechnic [Read-Only]" id="{D001E237-8907-4E59-AFB0-E898CE4BFA13}" vid="{BE96A269-9EB5-473E-8A5F-7934B97FED6B}"/>
    </a:ext>
  </a:extLst>
</a:theme>
</file>

<file path=ppt/theme/theme2.xml><?xml version="1.0" encoding="utf-8"?>
<a:theme xmlns:a="http://schemas.openxmlformats.org/drawingml/2006/main" name="Green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skatchewan Polytechnic [Read-Only]" id="{D001E237-8907-4E59-AFB0-E898CE4BFA13}" vid="{708035F5-6FA1-43F0-9504-BB8A0FBCB79B}"/>
    </a:ext>
  </a:extLst>
</a:theme>
</file>

<file path=ppt/theme/theme3.xml><?xml version="1.0" encoding="utf-8"?>
<a:theme xmlns:a="http://schemas.openxmlformats.org/drawingml/2006/main" name="Orang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skatchewan Polytechnic [Read-Only]" id="{D001E237-8907-4E59-AFB0-E898CE4BFA13}" vid="{FCB60624-DEBD-477E-9984-97655ED81421}"/>
    </a:ext>
  </a:extLst>
</a:theme>
</file>

<file path=ppt/theme/theme4.xml><?xml version="1.0" encoding="utf-8"?>
<a:theme xmlns:a="http://schemas.openxmlformats.org/drawingml/2006/main" name="Magenta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skatchewan Polytechnic [Read-Only]" id="{D001E237-8907-4E59-AFB0-E898CE4BFA13}" vid="{E85E90E6-4D46-49FE-BF22-090F912D9BD7}"/>
    </a:ext>
  </a:extLst>
</a:theme>
</file>

<file path=ppt/theme/theme5.xml><?xml version="1.0" encoding="utf-8"?>
<a:theme xmlns:a="http://schemas.openxmlformats.org/drawingml/2006/main" name="Blu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skatchewan Polytechnic [Read-Only]" id="{D001E237-8907-4E59-AFB0-E898CE4BFA13}" vid="{78F07747-EF65-4923-AB4B-7E510DBDEE35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837166E97F1F49965664C810887082" ma:contentTypeVersion="5" ma:contentTypeDescription="Create a new document." ma:contentTypeScope="" ma:versionID="c3764602312f0b3aa7dbfa0bcf49e086">
  <xsd:schema xmlns:xsd="http://www.w3.org/2001/XMLSchema" xmlns:xs="http://www.w3.org/2001/XMLSchema" xmlns:p="http://schemas.microsoft.com/office/2006/metadata/properties" xmlns:ns1="http://schemas.microsoft.com/sharepoint/v3" xmlns:ns2="a6743a2b-d37c-4dc8-8076-5a4aab7813e3" targetNamespace="http://schemas.microsoft.com/office/2006/metadata/properties" ma:root="true" ma:fieldsID="5b13553fe4622dd34e0fa94b195a6836" ns1:_="" ns2:_="">
    <xsd:import namespace="http://schemas.microsoft.com/sharepoint/v3"/>
    <xsd:import namespace="a6743a2b-d37c-4dc8-8076-5a4aab7813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Service_x0020_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4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5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743a2b-d37c-4dc8-8076-5a4aab7813e3" elementFormDefault="qualified">
    <xsd:import namespace="http://schemas.microsoft.com/office/2006/documentManagement/types"/>
    <xsd:import namespace="http://schemas.microsoft.com/office/infopath/2007/PartnerControls"/>
    <xsd:element name="Service_x0020_Category" ma:index="10" nillable="true" ma:displayName="Service Category" ma:internalName="Service_x0020_Category">
      <xsd:complexType>
        <xsd:complexContent>
          <xsd:extension base="dms:MultiChoiceFillIn">
            <xsd:sequence>
              <xsd:element name="Value" maxOccurs="unbounded" minOccurs="0" nillable="true">
                <xsd:simpleType>
                  <xsd:union memberTypes="dms:Text">
                    <xsd:simpleType>
                      <xsd:restriction base="dms:Choice">
                        <xsd:enumeration value="Communications"/>
                        <xsd:enumeration value="Graphics"/>
                        <xsd:enumeration value="Events"/>
                        <xsd:enumeration value="Forms"/>
                        <xsd:enumeration value="Marketing"/>
                        <xsd:enumeration value="Photography"/>
                        <xsd:enumeration value="Templates"/>
                      </xsd:restriction>
                    </xsd:simpleType>
                  </xsd:union>
                </xsd:simple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rvice_x0020_Category xmlns="a6743a2b-d37c-4dc8-8076-5a4aab7813e3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501B1370-6827-451D-A2BD-AB243C7E74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A78F4-62BF-4291-BD6B-C9EB471BE5C7}">
  <ds:schemaRefs>
    <ds:schemaRef ds:uri="a6743a2b-d37c-4dc8-8076-5a4aab7813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AF5583C-51B5-47EF-8EEF-76B34EB1E1F3}">
  <ds:schemaRefs>
    <ds:schemaRef ds:uri="a6743a2b-d37c-4dc8-8076-5a4aab7813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Saskatchewan Polytechnic</Template>
  <TotalTime>0</TotalTime>
  <Words>131</Words>
  <Application>Microsoft Macintosh PowerPoint</Application>
  <PresentationFormat>On-screen Show (4:3)</PresentationFormat>
  <Paragraphs>63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Times New Roman</vt:lpstr>
      <vt:lpstr>Wingdings</vt:lpstr>
      <vt:lpstr>Purple Theme</vt:lpstr>
      <vt:lpstr>Green Theme</vt:lpstr>
      <vt:lpstr>Orange Theme</vt:lpstr>
      <vt:lpstr>Magenta Theme</vt:lpstr>
      <vt:lpstr>Blue Theme</vt:lpstr>
      <vt:lpstr>+ </vt:lpstr>
      <vt:lpstr>Content</vt:lpstr>
      <vt:lpstr>INTRODUCTION</vt:lpstr>
      <vt:lpstr>Methodology and software Engineering  </vt:lpstr>
      <vt:lpstr>Sprint 1</vt:lpstr>
      <vt:lpstr>Sprint 2 and 3</vt:lpstr>
      <vt:lpstr>Sprint 2 and 3</vt:lpstr>
      <vt:lpstr>Back-end</vt:lpstr>
      <vt:lpstr>System presentation</vt:lpstr>
      <vt:lpstr>Conclusion </vt:lpstr>
      <vt:lpstr>PowerPoint Presentation</vt:lpstr>
    </vt:vector>
  </TitlesOfParts>
  <Company>SIAST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Turner, Tanya</dc:creator>
  <cp:lastModifiedBy>Jahanseir, Mohammad</cp:lastModifiedBy>
  <cp:revision>3</cp:revision>
  <cp:lastPrinted>2019-05-09T18:20:23Z</cp:lastPrinted>
  <dcterms:created xsi:type="dcterms:W3CDTF">2014-12-05T18:43:30Z</dcterms:created>
  <dcterms:modified xsi:type="dcterms:W3CDTF">2022-06-17T21:13:33Z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0x01010087837166E97F1F49965664C810887082</vt:lpwstr>
  </property>
</Properties>
</file>